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61" r:id="rId2"/>
    <p:sldId id="258" r:id="rId3"/>
    <p:sldId id="262" r:id="rId4"/>
    <p:sldId id="259" r:id="rId5"/>
    <p:sldId id="264" r:id="rId6"/>
    <p:sldId id="263" r:id="rId7"/>
    <p:sldId id="265" r:id="rId8"/>
    <p:sldId id="266" r:id="rId9"/>
    <p:sldId id="26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4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9CCD56-DEB9-4606-B47F-9035E05D774A}" type="datetimeFigureOut">
              <a:rPr lang="en-US" smtClean="0"/>
              <a:t>3/11/2024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58121-343F-4621-AF8A-5B2A9EFC5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772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71C80-8469-4EC0-99E9-F43BD31F0DF7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5895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3EA9C-E0E5-4CA0-AEEF-0C9D670B1EE1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532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F535A-D200-4126-BF93-1E29D2BFC749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89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48392-30C5-4F3E-A1F0-DC094BA4ED99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579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964B9-3CFC-414D-B585-8D505F8526D9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536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B70F4-BA7C-40AD-AE1C-FFC50C2C6FB1}" type="datetime1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37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09F85-29B4-4B5B-BBEE-9560F7577FA0}" type="datetime1">
              <a:rPr lang="en-US" smtClean="0"/>
              <a:t>3/11/2024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2354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6F528-924C-4A45-A60D-8AEBB41D54CD}" type="datetime1">
              <a:rPr lang="en-US" smtClean="0"/>
              <a:t>3/11/2024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293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C4337-3AD2-4C62-9B4F-2D31C6930643}" type="datetime1">
              <a:rPr lang="en-US" smtClean="0"/>
              <a:t>3/11/2024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77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C663BE3-48BA-4443-8688-F8CB53FFE264}" type="datetime1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30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17DE-FC94-4D9C-BE6B-9EADD6BFA1E9}" type="datetime1">
              <a:rPr lang="en-US" smtClean="0"/>
              <a:t>3/11/2024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610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4BC8D1F-73E2-447C-8230-E884F122395D}" type="datetime1">
              <a:rPr lang="en-US" smtClean="0"/>
              <a:t>3/11/2024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2F951D2-D2EF-40EF-91D2-1FBDA972704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659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ynapsomorphy.com/filehost/train6.html" TargetMode="External"/><Relationship Id="rId2" Type="http://schemas.openxmlformats.org/officeDocument/2006/relationships/hyperlink" Target="https://synapsomorphy.com/filehost/train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ynapsomorphy.com/filehost/train7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029E96-69E6-3056-FC73-95797AC9C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1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49728-E888-E8A9-B06E-BE7ECC858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New project</a:t>
            </a:r>
          </a:p>
        </p:txBody>
      </p:sp>
      <p:pic>
        <p:nvPicPr>
          <p:cNvPr id="9" name="Picture 8" descr="A couple of dinosaurs with different colored heads&#10;&#10;Description automatically generated">
            <a:extLst>
              <a:ext uri="{FF2B5EF4-FFF2-40B4-BE49-F238E27FC236}">
                <a16:creationId xmlns:a16="http://schemas.microsoft.com/office/drawing/2014/main" id="{222F0346-962B-420D-4AD0-DA03E96CD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52" y="1876285"/>
            <a:ext cx="3955456" cy="2636970"/>
          </a:xfrm>
          <a:prstGeom prst="rect">
            <a:avLst/>
          </a:prstGeom>
        </p:spPr>
      </p:pic>
      <p:pic>
        <p:nvPicPr>
          <p:cNvPr id="11" name="Picture 10" descr="A group of dots on a black background&#10;&#10;Description automatically generated">
            <a:extLst>
              <a:ext uri="{FF2B5EF4-FFF2-40B4-BE49-F238E27FC236}">
                <a16:creationId xmlns:a16="http://schemas.microsoft.com/office/drawing/2014/main" id="{6B91CD76-9A51-AC59-DF52-8D44B85E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44593"/>
            <a:ext cx="2250530" cy="15003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4900F69-F426-9B6F-70DE-5070C778BD33}"/>
              </a:ext>
            </a:extLst>
          </p:cNvPr>
          <p:cNvSpPr txBox="1"/>
          <p:nvPr/>
        </p:nvSpPr>
        <p:spPr>
          <a:xfrm>
            <a:off x="5298341" y="2733104"/>
            <a:ext cx="68827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+                    =   ???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816D990-03E2-F498-9CCF-100EF755A9B3}"/>
              </a:ext>
            </a:extLst>
          </p:cNvPr>
          <p:cNvSpPr txBox="1"/>
          <p:nvPr/>
        </p:nvSpPr>
        <p:spPr>
          <a:xfrm>
            <a:off x="3663665" y="4991600"/>
            <a:ext cx="6096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Unique locomotion – two modes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Robot that can walk and fly would be useful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Drive and fly is easy, walk and fly has benefits</a:t>
            </a:r>
          </a:p>
        </p:txBody>
      </p:sp>
    </p:spTree>
    <p:extLst>
      <p:ext uri="{BB962C8B-B14F-4D97-AF65-F5344CB8AC3E}">
        <p14:creationId xmlns:p14="http://schemas.microsoft.com/office/powerpoint/2010/main" val="1970327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DF5D-3655-B89D-3730-67B9F131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51B3A-6F86-3197-69BF-F31A79781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tweaking reward</a:t>
            </a:r>
          </a:p>
          <a:p>
            <a:r>
              <a:rPr lang="en-US" dirty="0"/>
              <a:t>Continue restricting joint motion</a:t>
            </a:r>
          </a:p>
          <a:p>
            <a:r>
              <a:rPr lang="en-US" dirty="0"/>
              <a:t>More timesteps of training, especially if reward curves are promising</a:t>
            </a:r>
          </a:p>
          <a:p>
            <a:r>
              <a:rPr lang="en-US" dirty="0"/>
              <a:t>If walking soon: Evaluate different policies (Current: PPO)</a:t>
            </a:r>
          </a:p>
          <a:p>
            <a:r>
              <a:rPr lang="en-US" dirty="0"/>
              <a:t>Change mesh (potential for large speedup)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789CD-DA88-2C5D-3C67-5AE75F72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62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437B1-3F57-7292-3F89-8990AD91E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Methodology, steps,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CFA6E-D86E-7324-557F-1B41C26B6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3"/>
            <a:ext cx="10058400" cy="4027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Methodology: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Use popular RL libraries: </a:t>
            </a:r>
            <a:r>
              <a:rPr lang="en-US" dirty="0" err="1"/>
              <a:t>MuJoCo</a:t>
            </a:r>
            <a:r>
              <a:rPr lang="en-US" dirty="0"/>
              <a:t>, Brax, Gymnasium, Stable Baselines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Train on GPU for vastly more training (500x+ faster, 2000+ in parallel)</a:t>
            </a:r>
          </a:p>
          <a:p>
            <a:pPr marL="0" indent="0">
              <a:buNone/>
            </a:pPr>
            <a:r>
              <a:rPr lang="en-US" dirty="0"/>
              <a:t>Steps: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Build custom model (CAD)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Setup model for simulation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Train in batches while tuning </a:t>
            </a:r>
            <a:r>
              <a:rPr lang="en-US" dirty="0" err="1"/>
              <a:t>hyperparams</a:t>
            </a:r>
            <a:r>
              <a:rPr lang="en-US" dirty="0"/>
              <a:t>, architecture, policy,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Optimize for natural looking and reasonably fast gait</a:t>
            </a:r>
          </a:p>
          <a:p>
            <a:pPr marL="0" indent="0">
              <a:buNone/>
            </a:pPr>
            <a:r>
              <a:rPr lang="en-US" dirty="0"/>
              <a:t>Goal / success definition: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Sim a pterosaur model walking with a </a:t>
            </a:r>
            <a:r>
              <a:rPr lang="en-US" b="1" dirty="0"/>
              <a:t>reasonable-looking gait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Eventually (long after this class): build robot, get it walking, then train it to fly!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80FD36-07A3-445D-7B61-F59856377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4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2486E-77E8-7130-01A8-415AD49C4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Model, URDF, MJCF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DACD3-D06A-D4C2-97F1-039859A8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5FFFD-0F51-36CE-280E-A2A431D00F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Got familiar with RL libraries through examples (</a:t>
            </a:r>
            <a:r>
              <a:rPr lang="en-US" dirty="0" err="1"/>
              <a:t>MuJoCo</a:t>
            </a:r>
            <a:r>
              <a:rPr lang="en-US" dirty="0"/>
              <a:t>, Gymnasium, Stable Baselines)</a:t>
            </a:r>
          </a:p>
          <a:p>
            <a:pPr marL="0" indent="0">
              <a:buNone/>
            </a:pPr>
            <a:r>
              <a:rPr lang="en-US" dirty="0"/>
              <a:t>Modified example code: python and MJCF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7FB6BA-BA1D-422B-C377-F3D4033F9540}"/>
              </a:ext>
            </a:extLst>
          </p:cNvPr>
          <p:cNvSpPr txBox="1"/>
          <p:nvPr/>
        </p:nvSpPr>
        <p:spPr>
          <a:xfrm>
            <a:off x="5515231" y="3922698"/>
            <a:ext cx="47820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ym typeface="Wingdings" panose="05000000000000000000" pitchFamily="2" charset="2"/>
              </a:rPr>
              <a:t>                 </a:t>
            </a:r>
            <a:endParaRPr lang="en-US" sz="4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CDF5AC-43C0-A659-CEE6-7C2328CA7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9395" y="2935302"/>
            <a:ext cx="2137951" cy="26452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C0BC164-80CC-DB5B-20BC-F16D24C94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0256" y="3030347"/>
            <a:ext cx="2643482" cy="26157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033B8A1-CD41-1C6A-FD85-ED57B7A12837}"/>
              </a:ext>
            </a:extLst>
          </p:cNvPr>
          <p:cNvSpPr txBox="1"/>
          <p:nvPr/>
        </p:nvSpPr>
        <p:spPr>
          <a:xfrm>
            <a:off x="6883149" y="5644027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 meshes</a:t>
            </a:r>
          </a:p>
        </p:txBody>
      </p:sp>
      <p:pic>
        <p:nvPicPr>
          <p:cNvPr id="15" name="Picture 14" descr="A diagram of a structure&#10;&#10;Description automatically generated">
            <a:extLst>
              <a:ext uri="{FF2B5EF4-FFF2-40B4-BE49-F238E27FC236}">
                <a16:creationId xmlns:a16="http://schemas.microsoft.com/office/drawing/2014/main" id="{B7FB8391-BB36-95E6-2B2B-D366D77DEF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968" y="2696877"/>
            <a:ext cx="5808199" cy="337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06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DACD3-D06A-D4C2-97F1-039859A8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637157-BC46-9157-BE0C-4D60A638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8335044" cy="1450757"/>
          </a:xfrm>
        </p:spPr>
        <p:txBody>
          <a:bodyPr/>
          <a:lstStyle/>
          <a:p>
            <a:r>
              <a:rPr lang="en-US" dirty="0"/>
              <a:t>Training: Local (CPU)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D5417E-E9E1-CBC5-16AC-1BD8A9DE82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017520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Defined reward function</a:t>
            </a:r>
          </a:p>
          <a:p>
            <a:pPr marL="0" indent="0">
              <a:buNone/>
            </a:pPr>
            <a:r>
              <a:rPr lang="en-US" dirty="0"/>
              <a:t>Set starting pose</a:t>
            </a:r>
          </a:p>
          <a:p>
            <a:pPr marL="0" indent="0">
              <a:buNone/>
            </a:pPr>
            <a:r>
              <a:rPr lang="en-US" dirty="0"/>
              <a:t>Got more familiar with toolchain</a:t>
            </a:r>
          </a:p>
          <a:p>
            <a:pPr marL="0" indent="0">
              <a:buNone/>
            </a:pPr>
            <a:r>
              <a:rPr lang="en-US" dirty="0"/>
              <a:t>Train!</a:t>
            </a:r>
          </a:p>
          <a:p>
            <a:pPr marL="0" indent="0">
              <a:buNone/>
            </a:pPr>
            <a:r>
              <a:rPr lang="en-US" dirty="0"/>
              <a:t>..very slow training, no noticeable progress. Kinda just flopping around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45A9277-5EA0-4E84-0BA8-2363F33C3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3553" y="1845734"/>
            <a:ext cx="7729181" cy="420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38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DD02D-C35B-DE44-EB9E-3F5D41F40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Minimal training: break dancing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A82800-1261-95FF-CA0B-1210D4504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A black and white checkered floor&#10;&#10;Description automatically generated">
            <a:extLst>
              <a:ext uri="{FF2B5EF4-FFF2-40B4-BE49-F238E27FC236}">
                <a16:creationId xmlns:a16="http://schemas.microsoft.com/office/drawing/2014/main" id="{74851A3F-F6C7-5173-C954-2DDBF44B8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9" t="17026" r="19370" b="22803"/>
          <a:stretch/>
        </p:blipFill>
        <p:spPr>
          <a:xfrm>
            <a:off x="2893254" y="1914221"/>
            <a:ext cx="6405491" cy="41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5765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DACD3-D06A-D4C2-97F1-039859A8B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637157-BC46-9157-BE0C-4D60A6385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8335044" cy="1450757"/>
          </a:xfrm>
        </p:spPr>
        <p:txBody>
          <a:bodyPr/>
          <a:lstStyle/>
          <a:p>
            <a:r>
              <a:rPr lang="en-US" dirty="0"/>
              <a:t>Training: Cloud (GPU)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3C4D122-E684-DFB6-1C1A-4B848A2D23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645758" cy="402336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GPU parallelization enables vastly faster training</a:t>
            </a:r>
          </a:p>
          <a:p>
            <a:pPr marL="0" indent="0">
              <a:buNone/>
            </a:pPr>
            <a:r>
              <a:rPr lang="en-US" dirty="0"/>
              <a:t>Required library swaps because a lot of RL is still on CPU</a:t>
            </a:r>
          </a:p>
          <a:p>
            <a:pPr marL="0" indent="0">
              <a:buNone/>
            </a:pPr>
            <a:r>
              <a:rPr lang="en-US" dirty="0"/>
              <a:t>Developed scripts to interpret policy and training (save all training data)</a:t>
            </a:r>
          </a:p>
          <a:p>
            <a:pPr marL="0" indent="0">
              <a:buNone/>
            </a:pPr>
            <a:r>
              <a:rPr lang="en-US" dirty="0"/>
              <a:t>After WAY more training than on CPU, still no progress</a:t>
            </a:r>
          </a:p>
          <a:p>
            <a:pPr marL="0" indent="0">
              <a:buNone/>
            </a:pPr>
            <a:r>
              <a:rPr lang="en-US" dirty="0"/>
              <a:t>Adjusted </a:t>
            </a:r>
            <a:r>
              <a:rPr lang="en-US" dirty="0" err="1"/>
              <a:t>hyperparams</a:t>
            </a:r>
            <a:r>
              <a:rPr lang="en-US" dirty="0"/>
              <a:t>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Reward weights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Reward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Restricted some joint motion (wrist)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/>
              <a:t>Weakened actuators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0F7AB5-6C5C-CD2E-DB8B-63E6E5616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3639" y="3806133"/>
            <a:ext cx="5636525" cy="217133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6221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DF5D-3655-B89D-3730-67B9F131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training: Yoga!!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789CD-DA88-2C5D-3C67-5AE75F72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7</a:t>
            </a:fld>
            <a:endParaRPr lang="en-US"/>
          </a:p>
        </p:txBody>
      </p:sp>
      <p:pic>
        <p:nvPicPr>
          <p:cNvPr id="8" name="Picture 7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F61C25DA-F144-3C9E-0FB3-9CD4F2ABA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7817" y="2019102"/>
            <a:ext cx="6536366" cy="394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375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DF5D-3655-B89D-3730-67B9F131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789CD-DA88-2C5D-3C67-5AE75F72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graph showing different colored lines&#10;&#10;Description automatically generated">
            <a:extLst>
              <a:ext uri="{FF2B5EF4-FFF2-40B4-BE49-F238E27FC236}">
                <a16:creationId xmlns:a16="http://schemas.microsoft.com/office/drawing/2014/main" id="{CF86BFAD-F7AA-2612-E170-6A9B43C01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268" y="1904756"/>
            <a:ext cx="7661190" cy="4157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86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CDF5D-3655-B89D-3730-67B9F131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A789CD-DA88-2C5D-3C67-5AE75F72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F951D2-D2EF-40EF-91D2-1FBDA9727044}" type="slidenum">
              <a:rPr lang="en-US" smtClean="0"/>
              <a:t>9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E46FC5-DE28-0577-CD87-7DB37CBB24FC}"/>
              </a:ext>
            </a:extLst>
          </p:cNvPr>
          <p:cNvSpPr txBox="1"/>
          <p:nvPr/>
        </p:nvSpPr>
        <p:spPr>
          <a:xfrm>
            <a:off x="3418268" y="3077531"/>
            <a:ext cx="669779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2"/>
              </a:rPr>
              <a:t>https://synapsomorphy.com/filehost/train2.html</a:t>
            </a:r>
            <a:endParaRPr lang="en-US" sz="2000" dirty="0"/>
          </a:p>
          <a:p>
            <a:r>
              <a:rPr lang="en-US" sz="2000" dirty="0">
                <a:hlinkClick r:id="rId3"/>
              </a:rPr>
              <a:t>https://synapsomorphy.com/filehost/train6.html</a:t>
            </a:r>
            <a:endParaRPr lang="en-US" sz="2000" dirty="0"/>
          </a:p>
          <a:p>
            <a:r>
              <a:rPr lang="en-US" sz="2000" dirty="0">
                <a:hlinkClick r:id="rId4"/>
              </a:rPr>
              <a:t>https://synapsomorphy.com/filehost/train7.html</a:t>
            </a:r>
            <a:endParaRPr lang="en-US" sz="2000" dirty="0"/>
          </a:p>
          <a:p>
            <a:endParaRPr lang="en-US" sz="1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39731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1822</TotalTime>
  <Words>360</Words>
  <Application>Microsoft Office PowerPoint</Application>
  <PresentationFormat>Widescreen</PresentationFormat>
  <Paragraphs>64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Wingdings</vt:lpstr>
      <vt:lpstr>Retrospect</vt:lpstr>
      <vt:lpstr>New project</vt:lpstr>
      <vt:lpstr>Methodology, steps, goal</vt:lpstr>
      <vt:lpstr>Model, URDF, MJCF</vt:lpstr>
      <vt:lpstr>Training: Local (CPU)</vt:lpstr>
      <vt:lpstr>Minimal training: break dancing</vt:lpstr>
      <vt:lpstr>Training: Cloud (GPU)</vt:lpstr>
      <vt:lpstr>Some training: Yoga!!</vt:lpstr>
      <vt:lpstr>Training analysis</vt:lpstr>
      <vt:lpstr>Training analysis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 613 Project Proposal</dc:title>
  <dc:creator>Spencer, Patrick</dc:creator>
  <cp:lastModifiedBy>Spencer, Patrick</cp:lastModifiedBy>
  <cp:revision>5</cp:revision>
  <dcterms:created xsi:type="dcterms:W3CDTF">2024-01-30T15:50:41Z</dcterms:created>
  <dcterms:modified xsi:type="dcterms:W3CDTF">2024-03-11T23:17:36Z</dcterms:modified>
</cp:coreProperties>
</file>

<file path=docProps/thumbnail.jpeg>
</file>